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6858000" cy="9906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A2AF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323" autoAdjust="0"/>
    <p:restoredTop sz="95815" autoAdjust="0"/>
  </p:normalViewPr>
  <p:slideViewPr>
    <p:cSldViewPr>
      <p:cViewPr varScale="1">
        <p:scale>
          <a:sx n="92" d="100"/>
          <a:sy n="92" d="100"/>
        </p:scale>
        <p:origin x="3534" y="78"/>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1" cy="493316"/>
          </a:xfrm>
          <a:prstGeom prst="rect">
            <a:avLst/>
          </a:prstGeom>
        </p:spPr>
        <p:txBody>
          <a:bodyPr vert="horz" lIns="90646" tIns="45323" rIns="90646" bIns="45323" rtlCol="0"/>
          <a:lstStyle>
            <a:lvl1pPr algn="l">
              <a:defRPr sz="1200"/>
            </a:lvl1pPr>
          </a:lstStyle>
          <a:p>
            <a:endParaRPr lang="en-US"/>
          </a:p>
        </p:txBody>
      </p:sp>
      <p:sp>
        <p:nvSpPr>
          <p:cNvPr id="3" name="Date Placeholder 2"/>
          <p:cNvSpPr>
            <a:spLocks noGrp="1"/>
          </p:cNvSpPr>
          <p:nvPr>
            <p:ph type="dt" idx="1"/>
          </p:nvPr>
        </p:nvSpPr>
        <p:spPr>
          <a:xfrm>
            <a:off x="3815375" y="1"/>
            <a:ext cx="2918831" cy="493316"/>
          </a:xfrm>
          <a:prstGeom prst="rect">
            <a:avLst/>
          </a:prstGeom>
        </p:spPr>
        <p:txBody>
          <a:bodyPr vert="horz" lIns="90646" tIns="45323" rIns="90646" bIns="45323" rtlCol="0"/>
          <a:lstStyle>
            <a:lvl1pPr algn="r">
              <a:defRPr sz="1200"/>
            </a:lvl1pPr>
          </a:lstStyle>
          <a:p>
            <a:fld id="{54DE1514-9291-47D1-B945-082FDAD64EA8}" type="datetimeFigureOut">
              <a:rPr lang="en-US" smtClean="0"/>
              <a:pPr/>
              <a:t>7/4/2017</a:t>
            </a:fld>
            <a:endParaRPr lang="en-US"/>
          </a:p>
        </p:txBody>
      </p:sp>
      <p:sp>
        <p:nvSpPr>
          <p:cNvPr id="4" name="Slide Image Placeholder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46" tIns="45323" rIns="90646" bIns="45323"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0646" tIns="45323" rIns="90646" bIns="453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1286"/>
            <a:ext cx="2918831" cy="493316"/>
          </a:xfrm>
          <a:prstGeom prst="rect">
            <a:avLst/>
          </a:prstGeom>
        </p:spPr>
        <p:txBody>
          <a:bodyPr vert="horz" lIns="90646" tIns="45323" rIns="90646" bIns="45323" rtlCol="0" anchor="b"/>
          <a:lstStyle>
            <a:lvl1pPr algn="l">
              <a:defRPr sz="1200"/>
            </a:lvl1pPr>
          </a:lstStyle>
          <a:p>
            <a:endParaRPr lang="en-US"/>
          </a:p>
        </p:txBody>
      </p:sp>
      <p:sp>
        <p:nvSpPr>
          <p:cNvPr id="7" name="Slide Number Placeholder 6"/>
          <p:cNvSpPr>
            <a:spLocks noGrp="1"/>
          </p:cNvSpPr>
          <p:nvPr>
            <p:ph type="sldNum" sz="quarter" idx="5"/>
          </p:nvPr>
        </p:nvSpPr>
        <p:spPr>
          <a:xfrm>
            <a:off x="3815375" y="9371286"/>
            <a:ext cx="2918831" cy="493316"/>
          </a:xfrm>
          <a:prstGeom prst="rect">
            <a:avLst/>
          </a:prstGeom>
        </p:spPr>
        <p:txBody>
          <a:bodyPr vert="horz" lIns="90646" tIns="45323" rIns="90646" bIns="45323" rtlCol="0" anchor="b"/>
          <a:lstStyle>
            <a:lvl1pPr algn="r">
              <a:defRPr sz="1200"/>
            </a:lvl1pPr>
          </a:lstStyle>
          <a:p>
            <a:fld id="{DD73BBD7-3769-4658-83F5-E99EA73793BE}" type="slidenum">
              <a:rPr lang="en-US" smtClean="0"/>
              <a:pPr/>
              <a:t>‹#›</a:t>
            </a:fld>
            <a:endParaRPr lang="en-US"/>
          </a:p>
        </p:txBody>
      </p:sp>
    </p:spTree>
    <p:extLst>
      <p:ext uri="{BB962C8B-B14F-4D97-AF65-F5344CB8AC3E}">
        <p14:creationId xmlns:p14="http://schemas.microsoft.com/office/powerpoint/2010/main" val="210218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9150" y="741363"/>
            <a:ext cx="2557463" cy="36972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3BBD7-3769-4658-83F5-E99EA73793BE}" type="slidenum">
              <a:rPr lang="en-US" smtClean="0"/>
              <a:pPr/>
              <a:t>1</a:t>
            </a:fld>
            <a:endParaRPr lang="en-US"/>
          </a:p>
        </p:txBody>
      </p:sp>
    </p:spTree>
    <p:extLst>
      <p:ext uri="{BB962C8B-B14F-4D97-AF65-F5344CB8AC3E}">
        <p14:creationId xmlns:p14="http://schemas.microsoft.com/office/powerpoint/2010/main" val="261503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CB598-ABB3-4D4C-B140-88B2E0DEF00A}"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598-ABB3-4D4C-B140-88B2E0DEF00A}"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598-ABB3-4D4C-B140-88B2E0DEF00A}"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CB598-ABB3-4D4C-B140-88B2E0DEF00A}"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6"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6"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CB598-ABB3-4D4C-B140-88B2E0DEF00A}"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CB598-ABB3-4D4C-B140-88B2E0DEF00A}"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CB598-ABB3-4D4C-B140-88B2E0DEF00A}" type="datetimeFigureOut">
              <a:rPr lang="en-US" smtClean="0"/>
              <a:pPr/>
              <a:t>7/4/2017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CB598-ABB3-4D4C-B140-88B2E0DEF00A}" type="datetimeFigureOut">
              <a:rPr lang="en-US" smtClean="0"/>
              <a:pPr/>
              <a:t>7/4/2017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CB598-ABB3-4D4C-B140-88B2E0DEF00A}" type="datetimeFigureOut">
              <a:rPr lang="en-US" smtClean="0"/>
              <a:pPr/>
              <a:t>7/4/2017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8"/>
            <a:ext cx="2256236"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2072923"/>
            <a:ext cx="2256236"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CB598-ABB3-4D4C-B140-88B2E0DEF00A}"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CB598-ABB3-4D4C-B140-88B2E0DEF00A}"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435F-801E-42A4-ADF4-1AFF9BEB7D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01CB598-ABB3-4D4C-B140-88B2E0DEF00A}" type="datetimeFigureOut">
              <a:rPr lang="en-US" smtClean="0"/>
              <a:pPr/>
              <a:t>7/4/2017</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319435F-801E-42A4-ADF4-1AFF9BEB7D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296150"/>
            <a:ext cx="5145376" cy="247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itchFamily="50" charset="-128"/>
                <a:ea typeface="Meiryo UI" pitchFamily="50" charset="-128"/>
                <a:cs typeface="Meiryo UI" pitchFamily="50" charset="-128"/>
              </a:rPr>
              <a:t>＜予定スケジュール＞</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9" name="Table 8"/>
          <p:cNvGraphicFramePr>
            <a:graphicFrameLocks noGrp="1"/>
          </p:cNvGraphicFramePr>
          <p:nvPr>
            <p:extLst>
              <p:ext uri="{D42A27DB-BD31-4B8C-83A1-F6EECF244321}">
                <p14:modId xmlns:p14="http://schemas.microsoft.com/office/powerpoint/2010/main" val="4227822967"/>
              </p:ext>
            </p:extLst>
          </p:nvPr>
        </p:nvGraphicFramePr>
        <p:xfrm>
          <a:off x="228600" y="7538965"/>
          <a:ext cx="6375400" cy="2214635"/>
        </p:xfrm>
        <a:graphic>
          <a:graphicData uri="http://schemas.openxmlformats.org/drawingml/2006/table">
            <a:tbl>
              <a:tblPr/>
              <a:tblGrid>
                <a:gridCol w="1371921">
                  <a:extLst>
                    <a:ext uri="{9D8B030D-6E8A-4147-A177-3AD203B41FA5}">
                      <a16:colId xmlns:a16="http://schemas.microsoft.com/office/drawing/2014/main" val="20000"/>
                    </a:ext>
                  </a:extLst>
                </a:gridCol>
                <a:gridCol w="5003479">
                  <a:extLst>
                    <a:ext uri="{9D8B030D-6E8A-4147-A177-3AD203B41FA5}">
                      <a16:colId xmlns:a16="http://schemas.microsoft.com/office/drawing/2014/main" val="20001"/>
                    </a:ext>
                  </a:extLst>
                </a:gridCol>
              </a:tblGrid>
              <a:tr h="215899">
                <a:tc gridSpan="2">
                  <a:txBody>
                    <a:bodyPr/>
                    <a:lstStyle/>
                    <a:p>
                      <a:pPr algn="l" fontAlgn="b"/>
                      <a:r>
                        <a:rPr lang="en-US" altLang="ja-JP" sz="1400" b="1" i="0" u="none" strike="noStrike" dirty="0" smtClean="0">
                          <a:solidFill>
                            <a:srgbClr val="FFFFFF"/>
                          </a:solidFill>
                          <a:latin typeface="Meiryo UI" pitchFamily="50" charset="-128"/>
                          <a:ea typeface="Meiryo UI" pitchFamily="50" charset="-128"/>
                          <a:cs typeface="Meiryo UI" pitchFamily="50" charset="-128"/>
                        </a:rPr>
                        <a:t> 7</a:t>
                      </a:r>
                      <a:r>
                        <a:rPr lang="ja-JP" altLang="en-US" sz="1400" b="1" i="0" u="none" strike="noStrike" dirty="0" smtClean="0">
                          <a:solidFill>
                            <a:srgbClr val="FFFFFF"/>
                          </a:solidFill>
                          <a:latin typeface="Meiryo UI" pitchFamily="50" charset="-128"/>
                          <a:ea typeface="Meiryo UI" pitchFamily="50" charset="-128"/>
                          <a:cs typeface="Meiryo UI" pitchFamily="50" charset="-128"/>
                        </a:rPr>
                        <a:t>月</a:t>
                      </a:r>
                      <a:r>
                        <a:rPr lang="en-US" altLang="ja-JP" sz="1400" b="1" i="0" u="none" strike="noStrike" dirty="0" smtClean="0">
                          <a:solidFill>
                            <a:srgbClr val="FFFFFF"/>
                          </a:solidFill>
                          <a:latin typeface="Meiryo UI" pitchFamily="50" charset="-128"/>
                          <a:ea typeface="Meiryo UI" pitchFamily="50" charset="-128"/>
                          <a:cs typeface="Meiryo UI" pitchFamily="50" charset="-128"/>
                        </a:rPr>
                        <a:t>20</a:t>
                      </a:r>
                      <a:r>
                        <a:rPr lang="ja-JP" altLang="en-US" sz="1400" b="1" i="0" u="none" strike="noStrike" dirty="0" smtClean="0">
                          <a:solidFill>
                            <a:srgbClr val="FFFFFF"/>
                          </a:solidFill>
                          <a:latin typeface="Meiryo UI" pitchFamily="50" charset="-128"/>
                          <a:ea typeface="Meiryo UI" pitchFamily="50" charset="-128"/>
                          <a:cs typeface="Meiryo UI" pitchFamily="50" charset="-128"/>
                        </a:rPr>
                        <a:t>日（木）</a:t>
                      </a:r>
                      <a:endParaRPr lang="en-US" altLang="ja-JP" sz="1400" b="1" i="0" u="none" strike="noStrike" dirty="0">
                        <a:solidFill>
                          <a:srgbClr val="FFFFFF"/>
                        </a:solidFill>
                        <a:latin typeface="Meiryo UI" pitchFamily="50" charset="-128"/>
                        <a:ea typeface="Meiryo UI" pitchFamily="50" charset="-128"/>
                        <a:cs typeface="Meiryo UI" pitchFamily="50" charset="-128"/>
                      </a:endParaRPr>
                    </a:p>
                  </a:txBody>
                  <a:tcPr marL="9525" marR="9525" marT="10319"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lumMod val="75000"/>
                      </a:schemeClr>
                    </a:solidFill>
                  </a:tcPr>
                </a:tc>
                <a:tc hMerge="1">
                  <a:txBody>
                    <a:bodyPr/>
                    <a:lstStyle/>
                    <a:p>
                      <a:pPr algn="ctr" fontAlgn="b"/>
                      <a:endParaRPr lang="en-US" sz="1100" b="1" i="0" u="none" strike="noStrike" dirty="0">
                        <a:solidFill>
                          <a:srgbClr val="FFFFFF"/>
                        </a:solidFill>
                        <a:latin typeface="Meiryo UI" pitchFamily="50" charset="-128"/>
                        <a:ea typeface="Meiryo UI" pitchFamily="50" charset="-128"/>
                        <a:cs typeface="Meiryo UI" pitchFamily="50" charset="-128"/>
                      </a:endParaRPr>
                    </a:p>
                  </a:txBody>
                  <a:tcPr marL="9525" marR="9525" marT="10319"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0202"/>
                    </a:solidFill>
                  </a:tcPr>
                </a:tc>
                <a:extLst>
                  <a:ext uri="{0D108BD9-81ED-4DB2-BD59-A6C34878D82A}">
                    <a16:rowId xmlns:a16="http://schemas.microsoft.com/office/drawing/2014/main" val="10000"/>
                  </a:ext>
                </a:extLst>
              </a:tr>
              <a:tr h="415560">
                <a:tc>
                  <a:txBody>
                    <a:bodyPr/>
                    <a:lstStyle/>
                    <a:p>
                      <a:pPr algn="l" fontAlgn="b"/>
                      <a:r>
                        <a:rPr lang="en-US" sz="1300" b="0" i="0" u="none" strike="noStrike" dirty="0" smtClean="0">
                          <a:solidFill>
                            <a:srgbClr val="000000"/>
                          </a:solidFill>
                          <a:latin typeface="Meiryo UI" pitchFamily="50" charset="-128"/>
                          <a:ea typeface="Meiryo UI" pitchFamily="50" charset="-128"/>
                          <a:cs typeface="Meiryo UI" pitchFamily="50" charset="-128"/>
                        </a:rPr>
                        <a:t> 13:30</a:t>
                      </a:r>
                      <a:r>
                        <a:rPr lang="en-US" sz="1300" b="0" i="0" u="none" strike="noStrike" baseline="0" dirty="0" smtClean="0">
                          <a:solidFill>
                            <a:srgbClr val="000000"/>
                          </a:solidFill>
                          <a:latin typeface="Meiryo UI" pitchFamily="50" charset="-128"/>
                          <a:ea typeface="Meiryo UI" pitchFamily="50" charset="-128"/>
                          <a:cs typeface="Meiryo UI" pitchFamily="50" charset="-128"/>
                        </a:rPr>
                        <a:t> – 14:00</a:t>
                      </a:r>
                    </a:p>
                    <a:p>
                      <a:pPr algn="l" fontAlgn="b"/>
                      <a:r>
                        <a:rPr lang="en-US" sz="1300" b="0" i="0" u="none" strike="noStrike" baseline="0" dirty="0" smtClean="0">
                          <a:solidFill>
                            <a:srgbClr val="000000"/>
                          </a:solidFill>
                          <a:latin typeface="Meiryo UI" pitchFamily="50" charset="-128"/>
                          <a:ea typeface="Meiryo UI" pitchFamily="50" charset="-128"/>
                          <a:cs typeface="Meiryo UI" pitchFamily="50" charset="-128"/>
                        </a:rPr>
                        <a:t> 14:00 – 14:10</a:t>
                      </a:r>
                      <a:endParaRPr lang="en-US" sz="1300" b="0" i="0" u="none" strike="noStrike" dirty="0">
                        <a:solidFill>
                          <a:srgbClr val="000000"/>
                        </a:solidFill>
                        <a:latin typeface="Meiryo UI" pitchFamily="50" charset="-128"/>
                        <a:ea typeface="Meiryo UI" pitchFamily="50" charset="-128"/>
                        <a:cs typeface="Meiryo UI" pitchFamily="50" charset="-128"/>
                      </a:endParaRP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a:noFill/>
                    </a:lnB>
                    <a:solidFill>
                      <a:srgbClr val="FFFFFF"/>
                    </a:solidFill>
                  </a:tcPr>
                </a:tc>
                <a:tc>
                  <a:txBody>
                    <a:bodyPr/>
                    <a:lstStyle/>
                    <a:p>
                      <a:pPr algn="l" fontAlgn="b"/>
                      <a:r>
                        <a:rPr lang="ja-JP" altLang="en-US" sz="1300" b="0" i="0" u="none" strike="noStrike" dirty="0" smtClean="0">
                          <a:solidFill>
                            <a:srgbClr val="000000"/>
                          </a:solidFill>
                          <a:latin typeface="Meiryo UI" pitchFamily="50" charset="-128"/>
                          <a:ea typeface="Meiryo UI" pitchFamily="50" charset="-128"/>
                          <a:cs typeface="Meiryo UI" pitchFamily="50" charset="-128"/>
                        </a:rPr>
                        <a:t>　受付</a:t>
                      </a:r>
                      <a:endParaRPr lang="en-US" altLang="ja-JP" sz="1300" b="0" i="0" u="none" strike="noStrike" dirty="0" smtClean="0">
                        <a:solidFill>
                          <a:srgbClr val="000000"/>
                        </a:solidFill>
                        <a:latin typeface="Meiryo UI" pitchFamily="50" charset="-128"/>
                        <a:ea typeface="Meiryo UI" pitchFamily="50" charset="-128"/>
                        <a:cs typeface="Meiryo UI" pitchFamily="50" charset="-128"/>
                      </a:endParaRPr>
                    </a:p>
                    <a:p>
                      <a:pPr algn="l" fontAlgn="b"/>
                      <a:r>
                        <a:rPr lang="en-US" sz="1300" b="0" i="0" u="none" strike="noStrike" dirty="0" smtClean="0">
                          <a:solidFill>
                            <a:srgbClr val="000000"/>
                          </a:solidFill>
                          <a:latin typeface="Meiryo UI" pitchFamily="50" charset="-128"/>
                          <a:ea typeface="Meiryo UI" pitchFamily="50" charset="-128"/>
                          <a:cs typeface="Meiryo UI" pitchFamily="50" charset="-128"/>
                        </a:rPr>
                        <a:t>  </a:t>
                      </a:r>
                      <a:r>
                        <a:rPr lang="ja-JP" altLang="en-US" sz="1300" b="0" i="0" u="none" strike="noStrike" dirty="0" smtClean="0">
                          <a:solidFill>
                            <a:srgbClr val="000000"/>
                          </a:solidFill>
                          <a:latin typeface="Meiryo UI" pitchFamily="50" charset="-128"/>
                          <a:ea typeface="Meiryo UI" pitchFamily="50" charset="-128"/>
                          <a:cs typeface="Meiryo UI" pitchFamily="50" charset="-128"/>
                        </a:rPr>
                        <a:t>開催・挨拶　</a:t>
                      </a:r>
                      <a:endParaRPr lang="en-US" sz="1300" b="0" i="0" u="none" strike="noStrike" dirty="0">
                        <a:solidFill>
                          <a:srgbClr val="000000"/>
                        </a:solidFill>
                        <a:latin typeface="Meiryo UI" pitchFamily="50" charset="-128"/>
                        <a:ea typeface="Meiryo UI" pitchFamily="50" charset="-128"/>
                        <a:cs typeface="Meiryo UI" pitchFamily="50" charset="-128"/>
                      </a:endParaRPr>
                    </a:p>
                  </a:txBody>
                  <a:tcPr marL="9525" marR="9525" marT="10319"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415560">
                <a:tc>
                  <a:txBody>
                    <a:bodyPr/>
                    <a:lstStyle/>
                    <a:p>
                      <a:pPr algn="l" fontAlgn="b"/>
                      <a:r>
                        <a:rPr lang="en-US" sz="1300" b="0" i="0" u="none" strike="noStrike" dirty="0" smtClean="0">
                          <a:solidFill>
                            <a:srgbClr val="000000"/>
                          </a:solidFill>
                          <a:latin typeface="Meiryo UI" pitchFamily="50" charset="-128"/>
                          <a:ea typeface="Meiryo UI" pitchFamily="50" charset="-128"/>
                          <a:cs typeface="Meiryo UI" pitchFamily="50" charset="-128"/>
                        </a:rPr>
                        <a:t> 14:10 </a:t>
                      </a:r>
                      <a:r>
                        <a:rPr lang="en-US" sz="1300" b="0" i="0" u="none" strike="noStrike" smtClean="0">
                          <a:solidFill>
                            <a:srgbClr val="000000"/>
                          </a:solidFill>
                          <a:latin typeface="Meiryo UI" pitchFamily="50" charset="-128"/>
                          <a:ea typeface="Meiryo UI" pitchFamily="50" charset="-128"/>
                          <a:cs typeface="Meiryo UI" pitchFamily="50" charset="-128"/>
                        </a:rPr>
                        <a:t>– 1</a:t>
                      </a:r>
                      <a:r>
                        <a:rPr lang="en-US" altLang="ja-JP" sz="1300" b="0" i="0" u="none" strike="noStrike" smtClean="0">
                          <a:solidFill>
                            <a:srgbClr val="000000"/>
                          </a:solidFill>
                          <a:latin typeface="Meiryo UI" pitchFamily="50" charset="-128"/>
                          <a:ea typeface="Meiryo UI" pitchFamily="50" charset="-128"/>
                          <a:cs typeface="Meiryo UI" pitchFamily="50" charset="-128"/>
                        </a:rPr>
                        <a:t>4</a:t>
                      </a:r>
                      <a:r>
                        <a:rPr lang="en-US" sz="1300" b="0" i="0" u="none" strike="noStrike" smtClean="0">
                          <a:solidFill>
                            <a:srgbClr val="000000"/>
                          </a:solidFill>
                          <a:latin typeface="Meiryo UI" pitchFamily="50" charset="-128"/>
                          <a:ea typeface="Meiryo UI" pitchFamily="50" charset="-128"/>
                          <a:cs typeface="Meiryo UI" pitchFamily="50" charset="-128"/>
                        </a:rPr>
                        <a:t>:</a:t>
                      </a:r>
                      <a:r>
                        <a:rPr lang="en-US" altLang="ja-JP" sz="1300" b="0" i="0" u="none" strike="noStrike" smtClean="0">
                          <a:solidFill>
                            <a:srgbClr val="000000"/>
                          </a:solidFill>
                          <a:latin typeface="Meiryo UI" pitchFamily="50" charset="-128"/>
                          <a:ea typeface="Meiryo UI" pitchFamily="50" charset="-128"/>
                          <a:cs typeface="Meiryo UI" pitchFamily="50" charset="-128"/>
                        </a:rPr>
                        <a:t>4</a:t>
                      </a:r>
                      <a:r>
                        <a:rPr lang="en-US" sz="1300" b="0" i="0" u="none" strike="noStrike" smtClean="0">
                          <a:solidFill>
                            <a:srgbClr val="000000"/>
                          </a:solidFill>
                          <a:latin typeface="Meiryo UI" pitchFamily="50" charset="-128"/>
                          <a:ea typeface="Meiryo UI" pitchFamily="50" charset="-128"/>
                          <a:cs typeface="Meiryo UI" pitchFamily="50" charset="-128"/>
                        </a:rPr>
                        <a:t>0</a:t>
                      </a:r>
                      <a:endParaRPr lang="en-US" sz="1300" b="0" i="0" u="none" strike="noStrike" dirty="0">
                        <a:solidFill>
                          <a:srgbClr val="000000"/>
                        </a:solidFill>
                        <a:latin typeface="Meiryo UI" pitchFamily="50" charset="-128"/>
                        <a:ea typeface="Meiryo UI" pitchFamily="50" charset="-128"/>
                        <a:cs typeface="Meiryo UI" pitchFamily="50" charset="-128"/>
                      </a:endParaRP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a:noFill/>
                    </a:lnB>
                    <a:solidFill>
                      <a:srgbClr val="FFFFFF"/>
                    </a:solidFill>
                  </a:tcPr>
                </a:tc>
                <a:tc>
                  <a:txBody>
                    <a:bodyPr/>
                    <a:lstStyle/>
                    <a:p>
                      <a:pPr marL="177800" indent="-177800">
                        <a:lnSpc>
                          <a:spcPct val="100000"/>
                        </a:lnSpc>
                        <a:spcBef>
                          <a:spcPts val="600"/>
                        </a:spcBef>
                        <a:spcAft>
                          <a:spcPts val="200"/>
                        </a:spcAft>
                        <a:buFont typeface="+mj-lt"/>
                        <a:buNone/>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“Connected Industries”</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推進に向けた我が国製造業の課題と</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今後の取組み」</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10319"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2"/>
                  </a:ext>
                </a:extLst>
              </a:tr>
              <a:tr h="41556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rgbClr val="000000"/>
                          </a:solidFill>
                          <a:latin typeface="Meiryo UI" pitchFamily="50" charset="-128"/>
                          <a:ea typeface="Meiryo UI" pitchFamily="50" charset="-128"/>
                          <a:cs typeface="Meiryo UI" pitchFamily="50" charset="-128"/>
                        </a:rPr>
                        <a:t> 1</a:t>
                      </a:r>
                      <a:r>
                        <a:rPr lang="en-US" altLang="ja-JP" sz="1300" b="0" i="0" u="none" strike="noStrike" dirty="0" smtClean="0">
                          <a:solidFill>
                            <a:srgbClr val="000000"/>
                          </a:solidFill>
                          <a:latin typeface="Meiryo UI" pitchFamily="50" charset="-128"/>
                          <a:ea typeface="Meiryo UI" pitchFamily="50" charset="-128"/>
                          <a:cs typeface="Meiryo UI" pitchFamily="50" charset="-128"/>
                        </a:rPr>
                        <a:t>4</a:t>
                      </a:r>
                      <a:r>
                        <a:rPr lang="en-US" sz="1300" b="0" i="0" u="none" strike="noStrike" dirty="0" smtClean="0">
                          <a:solidFill>
                            <a:srgbClr val="000000"/>
                          </a:solidFill>
                          <a:latin typeface="Meiryo UI" pitchFamily="50" charset="-128"/>
                          <a:ea typeface="Meiryo UI" pitchFamily="50" charset="-128"/>
                          <a:cs typeface="Meiryo UI" pitchFamily="50" charset="-128"/>
                        </a:rPr>
                        <a:t>:</a:t>
                      </a:r>
                      <a:r>
                        <a:rPr lang="en-US" altLang="ja-JP" sz="1300" b="0" i="0" u="none" strike="noStrike" dirty="0" smtClean="0">
                          <a:solidFill>
                            <a:srgbClr val="000000"/>
                          </a:solidFill>
                          <a:latin typeface="Meiryo UI" pitchFamily="50" charset="-128"/>
                          <a:ea typeface="Meiryo UI" pitchFamily="50" charset="-128"/>
                          <a:cs typeface="Meiryo UI" pitchFamily="50" charset="-128"/>
                        </a:rPr>
                        <a:t>4</a:t>
                      </a:r>
                      <a:r>
                        <a:rPr lang="en-US" sz="1300" b="0" i="0" u="none" strike="noStrike" dirty="0" smtClean="0">
                          <a:solidFill>
                            <a:srgbClr val="000000"/>
                          </a:solidFill>
                          <a:latin typeface="Meiryo UI" pitchFamily="50" charset="-128"/>
                          <a:ea typeface="Meiryo UI" pitchFamily="50" charset="-128"/>
                          <a:cs typeface="Meiryo UI" pitchFamily="50" charset="-128"/>
                        </a:rPr>
                        <a:t>0 – 15:</a:t>
                      </a:r>
                      <a:r>
                        <a:rPr lang="en-US" altLang="ja-JP" sz="1300" b="0" i="0" u="none" strike="noStrike" dirty="0" smtClean="0">
                          <a:solidFill>
                            <a:srgbClr val="000000"/>
                          </a:solidFill>
                          <a:latin typeface="Meiryo UI" pitchFamily="50" charset="-128"/>
                          <a:ea typeface="Meiryo UI" pitchFamily="50" charset="-128"/>
                          <a:cs typeface="Meiryo UI" pitchFamily="50" charset="-128"/>
                        </a:rPr>
                        <a:t>4</a:t>
                      </a:r>
                      <a:r>
                        <a:rPr lang="en-US" sz="1300" b="0" i="0" u="none" strike="noStrike" dirty="0" smtClean="0">
                          <a:solidFill>
                            <a:srgbClr val="000000"/>
                          </a:solidFill>
                          <a:latin typeface="Meiryo UI" pitchFamily="50" charset="-128"/>
                          <a:ea typeface="Meiryo UI" pitchFamily="50" charset="-128"/>
                          <a:cs typeface="Meiryo UI" pitchFamily="50" charset="-128"/>
                        </a:rPr>
                        <a:t>0</a:t>
                      </a:r>
                      <a:endParaRPr lang="en-US" sz="1300" b="0" i="0" u="none" strike="noStrike" dirty="0">
                        <a:solidFill>
                          <a:srgbClr val="000000"/>
                        </a:solidFill>
                        <a:latin typeface="Meiryo UI" pitchFamily="50" charset="-128"/>
                        <a:ea typeface="Meiryo UI" pitchFamily="50" charset="-128"/>
                        <a:cs typeface="Meiryo UI" pitchFamily="50" charset="-128"/>
                      </a:endParaRP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a:noFill/>
                    </a:lnB>
                    <a:solidFill>
                      <a:srgbClr val="FFFFFF"/>
                    </a:solidFill>
                  </a:tcPr>
                </a:tc>
                <a:tc>
                  <a:txBody>
                    <a:bodyPr/>
                    <a:lstStyle/>
                    <a:p>
                      <a:pPr marL="177800" indent="-177800">
                        <a:lnSpc>
                          <a:spcPct val="100000"/>
                        </a:lnSpc>
                        <a:spcBef>
                          <a:spcPts val="600"/>
                        </a:spcBef>
                        <a:spcAft>
                          <a:spcPts val="200"/>
                        </a:spcAft>
                        <a:buFont typeface="+mj-lt"/>
                        <a:buNone/>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「ものづくり企業の</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活用による課題解決例</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～生産稼働情報の可視化による生産性向上編～」</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10319"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4"/>
                  </a:ext>
                </a:extLst>
              </a:tr>
              <a:tr h="21268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Meiryo UI" pitchFamily="50" charset="-128"/>
                          <a:ea typeface="Meiryo UI" pitchFamily="50" charset="-128"/>
                          <a:cs typeface="Meiryo UI" pitchFamily="50" charset="-128"/>
                        </a:rPr>
                        <a:t> </a:t>
                      </a:r>
                      <a:r>
                        <a:rPr lang="en-US" altLang="ja-JP" sz="1300" b="0" i="0" u="none" strike="noStrike" dirty="0" smtClean="0">
                          <a:solidFill>
                            <a:srgbClr val="000000"/>
                          </a:solidFill>
                          <a:latin typeface="Meiryo UI" pitchFamily="50" charset="-128"/>
                          <a:ea typeface="Meiryo UI" pitchFamily="50" charset="-128"/>
                          <a:cs typeface="Meiryo UI" pitchFamily="50" charset="-128"/>
                        </a:rPr>
                        <a:t>15:40 – 16:00</a:t>
                      </a: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355600" marR="0" lvl="0" indent="-355600" algn="l" defTabSz="914400" rtl="0" eaLnBrk="1" fontAlgn="b"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Meiryo UI" pitchFamily="50" charset="-128"/>
                          <a:ea typeface="Meiryo UI" pitchFamily="50" charset="-128"/>
                          <a:cs typeface="Meiryo UI" pitchFamily="50" charset="-128"/>
                        </a:rPr>
                        <a:t>　質疑応答セッション</a:t>
                      </a:r>
                      <a:endParaRPr lang="en-US" altLang="ja-JP" sz="1300" b="0" i="0" u="none" strike="noStrike" dirty="0" smtClean="0">
                        <a:solidFill>
                          <a:srgbClr val="000000"/>
                        </a:solidFill>
                        <a:latin typeface="Meiryo UI" pitchFamily="50" charset="-128"/>
                        <a:ea typeface="Meiryo UI" pitchFamily="50" charset="-128"/>
                        <a:cs typeface="Meiryo UI" pitchFamily="50" charset="-128"/>
                      </a:endParaRP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1590">
                <a:tc>
                  <a:txBody>
                    <a:bodyPr/>
                    <a:lstStyle/>
                    <a:p>
                      <a:pPr algn="l" fontAlgn="b"/>
                      <a:endParaRPr lang="en-US" sz="1300" b="0" i="0" u="none" strike="noStrike" dirty="0">
                        <a:solidFill>
                          <a:srgbClr val="000000"/>
                        </a:solidFill>
                        <a:latin typeface="Meiryo UI" pitchFamily="50" charset="-128"/>
                        <a:ea typeface="Meiryo UI" pitchFamily="50" charset="-128"/>
                        <a:cs typeface="Meiryo UI" pitchFamily="50" charset="-128"/>
                      </a:endParaRPr>
                    </a:p>
                  </a:txBody>
                  <a:tcPr marL="9525" marR="9525" marT="10319"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355600" marR="0" lvl="0" indent="-355600" algn="l" defTabSz="914400" rtl="0" eaLnBrk="1" fontAlgn="b" latinLnBrk="0" hangingPunct="1">
                        <a:lnSpc>
                          <a:spcPct val="100000"/>
                        </a:lnSpc>
                        <a:spcBef>
                          <a:spcPts val="0"/>
                        </a:spcBef>
                        <a:spcAft>
                          <a:spcPts val="0"/>
                        </a:spcAft>
                        <a:buClrTx/>
                        <a:buSzTx/>
                        <a:buFontTx/>
                        <a:buNone/>
                        <a:tabLst/>
                        <a:defRPr/>
                      </a:pPr>
                      <a:r>
                        <a:rPr lang="en-US" altLang="ja-JP" sz="1300" b="0" i="0" u="none" strike="noStrike" dirty="0" smtClean="0">
                          <a:solidFill>
                            <a:srgbClr val="000000"/>
                          </a:solidFill>
                          <a:latin typeface="Meiryo UI" pitchFamily="50" charset="-128"/>
                          <a:ea typeface="Meiryo UI" pitchFamily="50" charset="-128"/>
                          <a:cs typeface="Meiryo UI" pitchFamily="50" charset="-128"/>
                        </a:rPr>
                        <a:t>※</a:t>
                      </a:r>
                      <a:r>
                        <a:rPr lang="ja-JP" altLang="en-US" sz="1300" b="0" i="0" u="none" strike="noStrike" dirty="0" smtClean="0">
                          <a:solidFill>
                            <a:srgbClr val="000000"/>
                          </a:solidFill>
                          <a:latin typeface="Meiryo UI" pitchFamily="50" charset="-128"/>
                          <a:ea typeface="Meiryo UI" pitchFamily="50" charset="-128"/>
                          <a:cs typeface="Meiryo UI" pitchFamily="50" charset="-128"/>
                        </a:rPr>
                        <a:t>会場内にて、</a:t>
                      </a:r>
                      <a:r>
                        <a:rPr lang="en-US" altLang="ja-JP" sz="1300" b="0" i="0" u="none" strike="noStrike" dirty="0" err="1" smtClean="0">
                          <a:solidFill>
                            <a:srgbClr val="000000"/>
                          </a:solidFill>
                          <a:latin typeface="Meiryo UI" pitchFamily="50" charset="-128"/>
                          <a:ea typeface="Meiryo UI" pitchFamily="50" charset="-128"/>
                          <a:cs typeface="Meiryo UI" pitchFamily="50" charset="-128"/>
                        </a:rPr>
                        <a:t>IoT</a:t>
                      </a:r>
                      <a:r>
                        <a:rPr lang="ja-JP" altLang="en-US" sz="1300" b="0" i="0" u="none" strike="noStrike" dirty="0" smtClean="0">
                          <a:solidFill>
                            <a:srgbClr val="000000"/>
                          </a:solidFill>
                          <a:latin typeface="Meiryo UI" pitchFamily="50" charset="-128"/>
                          <a:ea typeface="Meiryo UI" pitchFamily="50" charset="-128"/>
                          <a:cs typeface="Meiryo UI" pitchFamily="50" charset="-128"/>
                        </a:rPr>
                        <a:t>に関するデモンストレーションを用意しています。</a:t>
                      </a:r>
                      <a:br>
                        <a:rPr lang="ja-JP" altLang="en-US" sz="1300" b="0" i="0" u="none" strike="noStrike" dirty="0" smtClean="0">
                          <a:solidFill>
                            <a:srgbClr val="000000"/>
                          </a:solidFill>
                          <a:latin typeface="Meiryo UI" pitchFamily="50" charset="-128"/>
                          <a:ea typeface="Meiryo UI" pitchFamily="50" charset="-128"/>
                          <a:cs typeface="Meiryo UI" pitchFamily="50" charset="-128"/>
                        </a:rPr>
                      </a:br>
                      <a:r>
                        <a:rPr lang="ja-JP" altLang="en-US" sz="1300" b="0" i="0" u="none" strike="noStrike" dirty="0" smtClean="0">
                          <a:solidFill>
                            <a:srgbClr val="000000"/>
                          </a:solidFill>
                          <a:latin typeface="Meiryo UI" pitchFamily="50" charset="-128"/>
                          <a:ea typeface="Meiryo UI" pitchFamily="50" charset="-128"/>
                          <a:cs typeface="Meiryo UI" pitchFamily="50" charset="-128"/>
                        </a:rPr>
                        <a:t>そちらもご覧ください。</a:t>
                      </a:r>
                    </a:p>
                  </a:txBody>
                  <a:tcPr marL="9525" marR="9525" marT="10319"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a:noFill/>
                    </a:lnT>
                    <a:lnB w="12700"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439195574"/>
                  </a:ext>
                </a:extLst>
              </a:tr>
            </a:tbl>
          </a:graphicData>
        </a:graphic>
      </p:graphicFrame>
      <p:sp>
        <p:nvSpPr>
          <p:cNvPr id="23" name="Rectangle 22"/>
          <p:cNvSpPr/>
          <p:nvPr/>
        </p:nvSpPr>
        <p:spPr>
          <a:xfrm>
            <a:off x="0" y="761925"/>
            <a:ext cx="6858000" cy="38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第１回神戸市ものづくりＩ</a:t>
            </a:r>
            <a:r>
              <a:rPr lang="en-US" altLang="ja-JP" sz="2000" b="1" dirty="0">
                <a:solidFill>
                  <a:schemeClr val="tx1"/>
                </a:solidFill>
                <a:latin typeface="Meiryo UI" pitchFamily="50" charset="-128"/>
                <a:ea typeface="Meiryo UI" pitchFamily="50" charset="-128"/>
                <a:cs typeface="Meiryo UI" pitchFamily="50" charset="-128"/>
              </a:rPr>
              <a:t>o</a:t>
            </a:r>
            <a:r>
              <a:rPr lang="ja-JP" altLang="en-US" sz="2000" b="1" dirty="0" smtClean="0">
                <a:solidFill>
                  <a:schemeClr val="tx1"/>
                </a:solidFill>
                <a:latin typeface="Meiryo UI" pitchFamily="50" charset="-128"/>
                <a:ea typeface="Meiryo UI" pitchFamily="50" charset="-128"/>
                <a:cs typeface="Meiryo UI" pitchFamily="50" charset="-128"/>
              </a:rPr>
              <a:t>Ｔセミナーご案内</a:t>
            </a:r>
            <a:endParaRPr lang="en-US" sz="2000" b="1" dirty="0">
              <a:solidFill>
                <a:schemeClr val="tx1"/>
              </a:solidFill>
              <a:latin typeface="Meiryo UI" pitchFamily="50" charset="-128"/>
              <a:ea typeface="Meiryo UI" pitchFamily="50" charset="-128"/>
              <a:cs typeface="Meiryo UI" pitchFamily="50"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 y="76200"/>
            <a:ext cx="6688836" cy="738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0" y="1063823"/>
            <a:ext cx="6858000" cy="338554"/>
          </a:xfrm>
          <a:prstGeom prst="rect">
            <a:avLst/>
          </a:prstGeom>
        </p:spPr>
        <p:txBody>
          <a:bodyPr wrap="square">
            <a:spAutoFit/>
          </a:bodyPr>
          <a:lstStyle/>
          <a:p>
            <a:pPr algn="ctr">
              <a:spcAft>
                <a:spcPts val="0"/>
              </a:spcAft>
            </a:pP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～中小企業の</a:t>
            </a: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皆様へＩｏＴ</a:t>
            </a: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導入に役立つ情報を提供～</a:t>
            </a:r>
            <a:endParaRPr lang="ja-JP" altLang="ja-JP" sz="16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2"/>
          <p:cNvSpPr txBox="1"/>
          <p:nvPr/>
        </p:nvSpPr>
        <p:spPr>
          <a:xfrm>
            <a:off x="105918" y="1828800"/>
            <a:ext cx="6675882" cy="573845"/>
          </a:xfrm>
          <a:prstGeom prst="roundRect">
            <a:avLst/>
          </a:prstGeom>
          <a:solidFill>
            <a:schemeClr val="tx2"/>
          </a:solidFill>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dist">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中</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小企業</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各社が課題解決に向けて実践した先進ＩｏＴ</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活用実践例</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en-US" alt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ご紹介するとともに</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err="1" smtClean="0">
                <a:effectLst/>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1400" b="1" kern="100" dirty="0" smtClean="0">
                <a:latin typeface="Meiryo UI" panose="020B0604030504040204" pitchFamily="50" charset="-128"/>
                <a:ea typeface="Meiryo UI" panose="020B0604030504040204" pitchFamily="50" charset="-128"/>
                <a:cs typeface="Meiryo UI" panose="020B0604030504040204" pitchFamily="50" charset="-128"/>
              </a:rPr>
              <a:t>のポイントについてご説明します。</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54001" y="2453074"/>
            <a:ext cx="6299199" cy="4824398"/>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wrap="square" rIns="36000" rtlCol="0">
            <a:spAutoFit/>
          </a:bodyPr>
          <a:lstStyle/>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■日　　　時：</a:t>
            </a:r>
            <a: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2017</a:t>
            </a: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年</a:t>
            </a:r>
            <a:r>
              <a:rPr lang="en-US" altLang="ja-JP"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7</a:t>
            </a: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月</a:t>
            </a:r>
            <a:r>
              <a:rPr lang="en-US" altLang="ja-JP"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20</a:t>
            </a: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日</a:t>
            </a:r>
            <a:r>
              <a:rPr lang="en-US" altLang="ja-JP"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木</a:t>
            </a:r>
            <a: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　</a:t>
            </a:r>
            <a: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14</a:t>
            </a:r>
            <a:r>
              <a:rPr lang="en-US" altLang="ja-JP"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:00</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16:00</a:t>
            </a:r>
            <a:endPar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endParaRPr>
          </a:p>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■場　　　所：</a:t>
            </a:r>
            <a:r>
              <a:rPr lang="ja-JP"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神戸市産業振興センター</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　９</a:t>
            </a:r>
            <a:r>
              <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F</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901</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会議室</a:t>
            </a:r>
            <a:endPar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http</a:t>
            </a:r>
            <a:r>
              <a:rPr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://www.kobe-ipc.or.jp/access/</a:t>
            </a:r>
            <a:endPar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■主　　　</a:t>
            </a: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催：神戸市</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公財</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新産業</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創造研究</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機構</a:t>
            </a:r>
            <a:endParaRPr lang="en-US" altLang="zh-TW"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endParaRPr>
          </a:p>
          <a:p>
            <a:pPr marL="1176338" indent="-1176338">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■共　　　催：</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神戸商工</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会議所</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兵庫県</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経営者</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協会</a:t>
            </a:r>
            <a: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
            </a:r>
            <a:br>
              <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b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一社）神戸市機械金属</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工業会</a:t>
            </a:r>
            <a:r>
              <a:rPr lang="ja-JP" altLang="en-US" sz="1500" b="1" dirty="0" err="1"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公社）兵庫</a:t>
            </a:r>
            <a:r>
              <a:rPr lang="zh-TW"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工業会</a:t>
            </a:r>
            <a:endParaRPr lang="en-US" altLang="zh-TW"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endParaRPr>
          </a:p>
          <a:p>
            <a:pPr marL="1176338" indent="-1176338">
              <a:spcBef>
                <a:spcPts val="100"/>
              </a:spcBef>
              <a:spcAft>
                <a:spcPts val="200"/>
              </a:spcAft>
            </a:pP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　</a:t>
            </a: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　　　　　　　　兵庫県中小企業団体中央会</a:t>
            </a:r>
            <a:r>
              <a:rPr lang="zh-TW"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　　</a:t>
            </a:r>
            <a:endParaRPr lang="en-US" altLang="ja-JP"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endParaRPr>
          </a:p>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■定　　　員：</a:t>
            </a:r>
            <a:r>
              <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名</a:t>
            </a:r>
          </a:p>
          <a:p>
            <a:pPr marL="1160463" indent="-1160463">
              <a:spcBef>
                <a:spcPts val="100"/>
              </a:spcBef>
              <a:spcAft>
                <a:spcPts val="200"/>
              </a:spcAft>
            </a:pPr>
            <a:r>
              <a:rPr lang="ja-JP" altLang="en-US" sz="1500" b="1" dirty="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対　　　</a:t>
            </a:r>
            <a:r>
              <a:rPr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象</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：中小企業の経営者、製造・</a:t>
            </a:r>
            <a:r>
              <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部門</a:t>
            </a: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の担当者、他</a:t>
            </a:r>
          </a:p>
          <a:p>
            <a:pPr marL="1519238" indent="-1519238">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■参 加 費 ：無料</a:t>
            </a:r>
            <a:endParaRPr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p>
            <a:pPr>
              <a:spcBef>
                <a:spcPts val="100"/>
              </a:spcBef>
              <a:spcAft>
                <a:spcPts val="200"/>
              </a:spcAft>
            </a:pPr>
            <a:r>
              <a:rPr lang="ja-JP" altLang="en-US" sz="1500" b="1" dirty="0" smtClean="0">
                <a:effectLst>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内　　  容：①「“</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Connected Industries”</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推進に向けた</a:t>
            </a:r>
            <a:endPar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a:p>
            <a:pPr>
              <a:spcBef>
                <a:spcPts val="100"/>
              </a:spcBef>
              <a:spcAft>
                <a:spcPts val="200"/>
              </a:spcAft>
            </a:pP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我が国製造業の課題と今後の取組み」</a:t>
            </a:r>
          </a:p>
          <a:p>
            <a:pPr marL="1154113">
              <a:spcBef>
                <a:spcPts val="100"/>
              </a:spcBef>
              <a:spcAft>
                <a:spcPts val="200"/>
              </a:spcAft>
            </a:pP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講師</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経済産業省　</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調整中</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endPar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a:p>
            <a:pPr>
              <a:spcBef>
                <a:spcPts val="100"/>
              </a:spcBef>
              <a:spcAft>
                <a:spcPts val="200"/>
              </a:spcAft>
            </a:pP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②　「ものづくり企業の</a:t>
            </a:r>
            <a:r>
              <a:rPr kumimoji="1" lang="en-US" altLang="ja-JP" sz="1500" b="1" dirty="0" err="1">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IoT</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活用による課題解決例</a:t>
            </a:r>
            <a:b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b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生産稼働情報の可視化による生産性向上編～」</a:t>
            </a:r>
          </a:p>
          <a:p>
            <a:pPr>
              <a:spcBef>
                <a:spcPts val="100"/>
              </a:spcBef>
              <a:spcAft>
                <a:spcPts val="200"/>
              </a:spcAft>
            </a:pP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講師</a:t>
            </a:r>
            <a:r>
              <a:rPr kumimoji="1" lang="en-US" altLang="ja-JP"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中谷</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仁久</a:t>
            </a:r>
            <a:r>
              <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なかたに </a:t>
            </a:r>
            <a:r>
              <a:rPr kumimoji="1" lang="ja-JP" altLang="en-US" sz="1500" b="1" dirty="0" err="1">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ひろ</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ひさ</a:t>
            </a:r>
            <a:r>
              <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endPar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a:p>
            <a:pPr marL="1519238">
              <a:spcBef>
                <a:spcPts val="100"/>
              </a:spcBef>
              <a:spcAft>
                <a:spcPts val="200"/>
              </a:spcAft>
            </a:pPr>
            <a:r>
              <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株</a:t>
            </a:r>
            <a:r>
              <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富士通総研　コンサルティング本部</a:t>
            </a:r>
            <a:endPar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a:p>
            <a:pPr marL="1519238">
              <a:spcBef>
                <a:spcPts val="100"/>
              </a:spcBef>
              <a:spcAft>
                <a:spcPts val="200"/>
              </a:spcAft>
            </a:pPr>
            <a:r>
              <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クロスインダストリビジネス企画グループ　</a:t>
            </a:r>
            <a:r>
              <a:rPr kumimoji="1" lang="ja-JP" altLang="en-US" sz="1500" b="1" dirty="0" smtClean="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グループリーダー</a:t>
            </a:r>
            <a:endParaRPr kumimoji="1" lang="en-US" altLang="ja-JP" sz="1500" b="1"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p:txBody>
      </p:sp>
      <p:sp>
        <p:nvSpPr>
          <p:cNvPr id="4" name="正方形/長方形 3"/>
          <p:cNvSpPr/>
          <p:nvPr/>
        </p:nvSpPr>
        <p:spPr>
          <a:xfrm>
            <a:off x="101600" y="1295400"/>
            <a:ext cx="6693154" cy="523220"/>
          </a:xfrm>
          <a:prstGeom prst="rect">
            <a:avLst/>
          </a:prstGeom>
        </p:spPr>
        <p:txBody>
          <a:bodyPr wrap="square">
            <a:spAutoFit/>
          </a:bodyPr>
          <a:lstStyle/>
          <a:p>
            <a:pPr algn="ctr"/>
            <a:r>
              <a:rPr kumimoji="1"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稼働情報</a:t>
            </a:r>
            <a:r>
              <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可視化</a:t>
            </a:r>
            <a:r>
              <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による</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生産性</a:t>
            </a:r>
            <a:r>
              <a:rPr kumimoji="1" lang="ja-JP" altLang="en-US" sz="2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向上</a:t>
            </a:r>
            <a:r>
              <a:rPr kumimoji="1" lang="en-US" altLang="ja-JP" sz="2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横巻き 9"/>
          <p:cNvSpPr/>
          <p:nvPr/>
        </p:nvSpPr>
        <p:spPr>
          <a:xfrm rot="21237666">
            <a:off x="146899" y="223430"/>
            <a:ext cx="2524602" cy="533400"/>
          </a:xfrm>
          <a:prstGeom prst="horizontalScroll">
            <a:avLst/>
          </a:prstGeom>
          <a:solidFill>
            <a:srgbClr val="D4E2F4"/>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rgbClr val="002060"/>
                </a:solidFill>
                <a:latin typeface="HGP創英角ﾎﾟｯﾌﾟ体" panose="040B0A00000000000000" pitchFamily="50" charset="-128"/>
                <a:ea typeface="HGP創英角ﾎﾟｯﾌﾟ体" panose="040B0A00000000000000" pitchFamily="50" charset="-128"/>
              </a:rPr>
              <a:t>役立つ実践例・体験！</a:t>
            </a:r>
            <a:endParaRPr kumimoji="1" lang="ja-JP" altLang="en-US" sz="2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971891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28600" y="76200"/>
            <a:ext cx="6477000" cy="646331"/>
          </a:xfrm>
          <a:prstGeom prst="rect">
            <a:avLst/>
          </a:prstGeom>
        </p:spPr>
        <p:txBody>
          <a:bodyPr wrap="square">
            <a:spAutoFit/>
          </a:bodyPr>
          <a:lstStyle/>
          <a:p>
            <a:pPr algn="ctr">
              <a:spcAft>
                <a:spcPts val="0"/>
              </a:spcAft>
            </a:pPr>
            <a:r>
              <a:rPr lang="ja-JP" altLang="ja-JP" b="1" kern="100" dirty="0" smtClean="0">
                <a:latin typeface="Meiryo UI" panose="020B0604030504040204" pitchFamily="50" charset="-128"/>
                <a:ea typeface="Meiryo UI" panose="020B0604030504040204" pitchFamily="50" charset="-128"/>
                <a:cs typeface="Meiryo UI" panose="020B0604030504040204" pitchFamily="50" charset="-128"/>
              </a:rPr>
              <a:t>第１回</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神戸市ものづくりＩ</a:t>
            </a:r>
            <a:r>
              <a:rPr lang="en-US" altLang="ja-JP" b="1" kern="100" dirty="0">
                <a:latin typeface="Meiryo UI" panose="020B0604030504040204" pitchFamily="50" charset="-128"/>
                <a:ea typeface="Meiryo UI" panose="020B0604030504040204" pitchFamily="50" charset="-128"/>
                <a:cs typeface="Meiryo UI" panose="020B0604030504040204" pitchFamily="50" charset="-128"/>
              </a:rPr>
              <a:t>o</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Ｔセミナー</a:t>
            </a:r>
            <a:r>
              <a:rPr lang="ja-JP" altLang="ja-JP" b="1" kern="100" dirty="0" smtClean="0">
                <a:latin typeface="Meiryo UI" panose="020B0604030504040204" pitchFamily="50" charset="-128"/>
                <a:ea typeface="Meiryo UI" panose="020B0604030504040204" pitchFamily="50" charset="-128"/>
                <a:cs typeface="Meiryo UI" panose="020B0604030504040204" pitchFamily="50" charset="-128"/>
              </a:rPr>
              <a:t>参加申込書</a:t>
            </a:r>
            <a:endPar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b="1" kern="100" dirty="0" smtClean="0">
                <a:latin typeface="Meiryo UI" panose="020B0604030504040204" pitchFamily="50" charset="-128"/>
                <a:ea typeface="Meiryo UI" panose="020B0604030504040204" pitchFamily="50" charset="-128"/>
                <a:cs typeface="Meiryo UI" panose="020B0604030504040204" pitchFamily="50" charset="-128"/>
              </a:rPr>
              <a:t>〆</a:t>
            </a:r>
            <a:r>
              <a:rPr lang="ja-JP" altLang="ja-JP" b="1" kern="100" dirty="0">
                <a:latin typeface="Meiryo UI" panose="020B0604030504040204" pitchFamily="50" charset="-128"/>
                <a:ea typeface="Meiryo UI" panose="020B0604030504040204" pitchFamily="50" charset="-128"/>
                <a:cs typeface="Meiryo UI" panose="020B0604030504040204" pitchFamily="50" charset="-128"/>
              </a:rPr>
              <a:t>切</a:t>
            </a:r>
            <a:r>
              <a:rPr lang="ja-JP" altLang="ja-JP"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b="1" kern="100" dirty="0">
                <a:latin typeface="Meiryo UI" panose="020B0604030504040204" pitchFamily="50" charset="-128"/>
                <a:ea typeface="Meiryo UI" panose="020B0604030504040204" pitchFamily="50" charset="-128"/>
                <a:cs typeface="Meiryo UI" panose="020B0604030504040204" pitchFamily="50" charset="-128"/>
              </a:rPr>
              <a:t>7</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８日</a:t>
            </a: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火</a:t>
            </a: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 y="762000"/>
            <a:ext cx="6858000" cy="2339102"/>
          </a:xfrm>
          <a:prstGeom prst="rect">
            <a:avLst/>
          </a:prstGeom>
          <a:solidFill>
            <a:schemeClr val="tx1">
              <a:lumMod val="65000"/>
              <a:lumOff val="35000"/>
            </a:schemeClr>
          </a:solidFill>
          <a:ln>
            <a:noFill/>
          </a:ln>
        </p:spPr>
        <p:txBody>
          <a:bodyPr wrap="square">
            <a:spAutoFit/>
          </a:bodyPr>
          <a:lstStyle/>
          <a:p>
            <a:pPr algn="ctr">
              <a:spcAft>
                <a:spcPts val="0"/>
              </a:spcAft>
            </a:pPr>
            <a:r>
              <a:rPr lang="ja-JP" altLang="ja-JP" sz="16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お 申 込 み ～</a:t>
            </a:r>
          </a:p>
          <a:p>
            <a:pPr algn="just">
              <a:spcAft>
                <a:spcPts val="0"/>
              </a:spcAft>
            </a:pP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締切日</a:t>
            </a:r>
            <a:r>
              <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までに到着するように，</a:t>
            </a:r>
            <a:r>
              <a:rPr lang="en-US"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a:t>
            </a:r>
            <a:r>
              <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又は電子メールにてお申し込みください</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8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a:t>
            </a:r>
            <a:r>
              <a:rPr lang="ja-JP"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の場合</a:t>
            </a:r>
            <a:r>
              <a:rPr lang="en-US"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Fax</a:t>
            </a:r>
            <a:r>
              <a:rPr lang="ja-JP"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078-306-6813</a:t>
            </a:r>
            <a:endParaRPr lang="en-US"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本フォーム</a:t>
            </a:r>
            <a:r>
              <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に必要事項をご記入いただき，送付ください</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ja-JP" altLang="ja-JP" sz="8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電子メールの場合</a:t>
            </a:r>
            <a:r>
              <a:rPr lang="en-US"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宛先</a:t>
            </a:r>
            <a:r>
              <a:rPr lang="ja-JP" altLang="ja-JP"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event1@niro.or.jp</a:t>
            </a:r>
            <a:endParaRPr lang="ja-JP" altLang="ja-JP"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件名：</a:t>
            </a: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第１回 神戸市</a:t>
            </a:r>
            <a:r>
              <a:rPr lang="ja-JP" altLang="en-US"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ものづくりＩ</a:t>
            </a:r>
            <a:r>
              <a:rPr lang="en-US"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a:t>
            </a:r>
            <a:r>
              <a:rPr lang="ja-JP" altLang="en-US"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Ｔセミナー</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参加</a:t>
            </a:r>
            <a:r>
              <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申し込み</a:t>
            </a:r>
          </a:p>
          <a:p>
            <a:pPr algn="just">
              <a:spcAft>
                <a:spcPts val="0"/>
              </a:spcAft>
            </a:pP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本フォームに必要事項を</a:t>
            </a:r>
            <a:r>
              <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ご記入いただき，メールに添付してお送りください。</a:t>
            </a:r>
          </a:p>
          <a:p>
            <a:endParaRPr lang="en-US" altLang="ja-JP"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応募者多数の場合早期に受付を終了させていただく場合がございます。</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30053390"/>
              </p:ext>
            </p:extLst>
          </p:nvPr>
        </p:nvGraphicFramePr>
        <p:xfrm>
          <a:off x="190502" y="3657600"/>
          <a:ext cx="6476998" cy="1697472"/>
        </p:xfrm>
        <a:graphic>
          <a:graphicData uri="http://schemas.openxmlformats.org/drawingml/2006/table">
            <a:tbl>
              <a:tblPr firstRow="1" firstCol="1" bandRow="1">
                <a:tableStyleId>{073A0DAA-6AF3-43AB-8588-CEC1D06C72B9}</a:tableStyleId>
              </a:tblPr>
              <a:tblGrid>
                <a:gridCol w="990599">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268585">
                  <a:extLst>
                    <a:ext uri="{9D8B030D-6E8A-4147-A177-3AD203B41FA5}">
                      <a16:colId xmlns:a16="http://schemas.microsoft.com/office/drawing/2014/main" val="20002"/>
                    </a:ext>
                  </a:extLst>
                </a:gridCol>
                <a:gridCol w="2236614">
                  <a:extLst>
                    <a:ext uri="{9D8B030D-6E8A-4147-A177-3AD203B41FA5}">
                      <a16:colId xmlns:a16="http://schemas.microsoft.com/office/drawing/2014/main" val="20003"/>
                    </a:ext>
                  </a:extLst>
                </a:gridCol>
              </a:tblGrid>
              <a:tr h="369029">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企業名</a:t>
                      </a: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tc>
                  <a:txBody>
                    <a:bodyPr/>
                    <a:lstStyle/>
                    <a:p>
                      <a:pPr algn="just">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部署名</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3153">
                <a:tc>
                  <a:txBody>
                    <a:bodyPr/>
                    <a:lstStyle/>
                    <a:p>
                      <a:pPr algn="just">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御</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出席者</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役職名</a:t>
                      </a:r>
                      <a:endParaRPr lang="ja-JP" sz="14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dirty="0"/>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2703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gridSpan="3">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41214">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tc>
                  <a:txBody>
                    <a:bodyPr/>
                    <a:lstStyle/>
                    <a:p>
                      <a:pPr algn="just">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ＦＡＸ</a:t>
                      </a:r>
                      <a:endParaRPr lang="ja-JP" sz="14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7038">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gridSpan="3">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0" marB="0" anchor="ct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654672970"/>
              </p:ext>
            </p:extLst>
          </p:nvPr>
        </p:nvGraphicFramePr>
        <p:xfrm>
          <a:off x="152399" y="5736072"/>
          <a:ext cx="6553201" cy="2951771"/>
        </p:xfrm>
        <a:graphic>
          <a:graphicData uri="http://schemas.openxmlformats.org/drawingml/2006/table">
            <a:tbl>
              <a:tblPr firstRow="1" firstCol="1" bandRow="1">
                <a:tableStyleId>{5C22544A-7EE6-4342-B048-85BDC9FD1C3A}</a:tableStyleId>
              </a:tblPr>
              <a:tblGrid>
                <a:gridCol w="1600201">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451822">
                <a:tc>
                  <a:txBody>
                    <a:bodyPr/>
                    <a:lstStyle/>
                    <a:p>
                      <a:pPr marL="0" indent="17463"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問１</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：ＩｏＴ</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について</a:t>
                      </a:r>
                    </a:p>
                    <a:p>
                      <a:pPr marL="14288" indent="3175"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（○は１つ）</a:t>
                      </a:r>
                    </a:p>
                  </a:txBody>
                  <a:tcPr marL="68467" marR="68467" marT="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gridSpan="2">
                  <a:txBody>
                    <a:bodyPr/>
                    <a:lstStyle/>
                    <a:p>
                      <a:pPr algn="just">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１．良く</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知っている　　　　　　　　　　　　　　</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３．あまり知らない</a:t>
                      </a:r>
                    </a:p>
                    <a:p>
                      <a:pPr algn="just">
                        <a:spcAft>
                          <a:spcPts val="0"/>
                        </a:spcAft>
                      </a:pP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ある程度知っている　　　</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４．ほとんど知らない</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3600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1183789">
                <a:tc>
                  <a:txBody>
                    <a:bodyPr/>
                    <a:lstStyle/>
                    <a:p>
                      <a:pPr marL="0" indent="17463"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問２</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社内で適用、</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して</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いるＩＣＴ</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ツール</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ついてお答えください。</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○はいくつでも）</a:t>
                      </a:r>
                    </a:p>
                  </a:txBody>
                  <a:tcPr marL="68467" marR="68467" marT="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１．自社ホームページ</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２．社内ＬＡＮ</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３．スケジュール管理</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４．電子決済</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５．複合機（コピー＋スキャナ等）</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６</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会計</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システム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3600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７．人事・給与システム</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８．生産・製造管理システム</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９．顧客管理システム</a:t>
                      </a:r>
                    </a:p>
                    <a:p>
                      <a:pPr algn="just">
                        <a:spcAft>
                          <a:spcPts val="0"/>
                        </a:spcAft>
                      </a:pPr>
                      <a:r>
                        <a:rPr 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発注</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・仕入管理システム</a:t>
                      </a:r>
                    </a:p>
                    <a:p>
                      <a:pPr algn="just">
                        <a:spcAft>
                          <a:spcPts val="0"/>
                        </a:spcAft>
                      </a:pPr>
                      <a:r>
                        <a:rPr 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その他</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システム（　　　　　）</a:t>
                      </a:r>
                    </a:p>
                    <a:p>
                      <a:pPr algn="just">
                        <a:spcAft>
                          <a:spcPts val="0"/>
                        </a:spcAft>
                      </a:pPr>
                      <a:r>
                        <a:rPr 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特</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にない</a:t>
                      </a:r>
                    </a:p>
                  </a:txBody>
                  <a:tcPr marL="68467" marR="68467" marT="3600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183789">
                <a:tc>
                  <a:txBody>
                    <a:bodyPr/>
                    <a:lstStyle/>
                    <a:p>
                      <a:pPr marL="0" indent="17463"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問３：</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御社</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で取り組んでいる、または期待している</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IoT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適用の効果を選んでください</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○はいくつでも）</a:t>
                      </a:r>
                    </a:p>
                  </a:txBody>
                  <a:tcPr marL="68467" marR="68467" marT="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solidFill>
                      <a:schemeClr val="bg1">
                        <a:lumMod val="50000"/>
                      </a:schemeClr>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生産稼働情報の可視化</a:t>
                      </a:r>
                    </a:p>
                    <a:p>
                      <a:pPr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開発に係るリードタイムの削減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３．</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生産に係るリードタイムの削減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製品の品質確保</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290513" indent="-290513"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５．</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顧客の声の新製品・新サービス　　　への反映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６．</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在庫の削減</a:t>
                      </a:r>
                    </a:p>
                  </a:txBody>
                  <a:tcPr marL="68467" marR="68467" marT="3600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７．</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製品のトレーサビリティ</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８．</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人の安全管理、労働環境整備</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９</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受注機会の拡大</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10. </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社内コミュニケーションの円滑化</a:t>
                      </a:r>
                    </a:p>
                    <a:p>
                      <a:pPr algn="just">
                        <a:spcAft>
                          <a:spcPts val="0"/>
                        </a:spcAft>
                      </a:pPr>
                      <a:r>
                        <a:rPr 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その他</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12. </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特にない</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467" marR="68467" marT="36000" marB="0">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3" name="Rectangle 2"/>
          <p:cNvSpPr>
            <a:spLocks noChangeArrowheads="1"/>
          </p:cNvSpPr>
          <p:nvPr/>
        </p:nvSpPr>
        <p:spPr bwMode="auto">
          <a:xfrm>
            <a:off x="412191" y="3200400"/>
            <a:ext cx="6109818" cy="3385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第１回神戸市ものづくりＩ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o</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Ｔセミナー</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への</a:t>
            </a:r>
            <a:r>
              <a:rPr kumimoji="0"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参加を申し込みます。</a:t>
            </a:r>
          </a:p>
        </p:txBody>
      </p:sp>
      <p:sp>
        <p:nvSpPr>
          <p:cNvPr id="14" name="テキスト ボックス 7"/>
          <p:cNvSpPr txBox="1">
            <a:spLocks noChangeArrowheads="1"/>
          </p:cNvSpPr>
          <p:nvPr/>
        </p:nvSpPr>
        <p:spPr bwMode="auto">
          <a:xfrm>
            <a:off x="152400" y="9236309"/>
            <a:ext cx="6553200" cy="552450"/>
          </a:xfrm>
          <a:prstGeom prst="rect">
            <a:avLst/>
          </a:prstGeom>
          <a:gradFill rotWithShape="1">
            <a:gsLst>
              <a:gs pos="0">
                <a:srgbClr val="D2D2D2"/>
              </a:gs>
              <a:gs pos="50000">
                <a:srgbClr val="C8C8C8"/>
              </a:gs>
              <a:gs pos="100000">
                <a:srgbClr val="C0C0C0"/>
              </a:gs>
            </a:gsLst>
            <a:lin ang="5400000"/>
          </a:gradFill>
          <a:ln w="6350">
            <a:solidFill>
              <a:srgbClr val="A5A5A5"/>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問合</a:t>
            </a:r>
            <a:r>
              <a:rPr kumimoji="0"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せ</a:t>
            </a:r>
            <a:r>
              <a:rPr kumimoji="0"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a:t>
            </a:r>
            <a:r>
              <a:rPr kumimoji="0"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公財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新産業</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創造研究</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機構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技術移転部門</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　担当</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松本、福田</a:t>
            </a:r>
            <a:endParaRPr lang="en-US" altLang="zh-TW" sz="1200" dirty="0">
              <a:latin typeface="Meiryo UI" panose="020B0604030504040204" pitchFamily="50" charset="-128"/>
              <a:ea typeface="Meiryo UI" panose="020B0604030504040204" pitchFamily="50" charset="-128"/>
              <a:cs typeface="Meiryo UI" panose="020B0604030504040204" pitchFamily="50" charset="-128"/>
            </a:endParaRPr>
          </a:p>
          <a:p>
            <a:pPr lvl="0" eaLnBrk="0" fontAlgn="base" hangingPunct="0">
              <a:spcBef>
                <a:spcPct val="0"/>
              </a:spcBef>
              <a:spcAft>
                <a:spcPct val="0"/>
              </a:spcAft>
            </a:pPr>
            <a:r>
              <a:rPr lang="zh-TW"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電話</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078-306-6805</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e-mail</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event1@niro.or.jp</a:t>
            </a:r>
            <a:endParaRPr lang="en-US" altLang="zh-TW"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4"/>
          <p:cNvSpPr>
            <a:spLocks noChangeArrowheads="1"/>
          </p:cNvSpPr>
          <p:nvPr/>
        </p:nvSpPr>
        <p:spPr bwMode="auto">
          <a:xfrm>
            <a:off x="1841866" y="5431272"/>
            <a:ext cx="31742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～アンケートにご協力をお願いいたします～</a:t>
            </a:r>
          </a:p>
        </p:txBody>
      </p:sp>
      <p:sp>
        <p:nvSpPr>
          <p:cNvPr id="3" name="正方形/長方形 2"/>
          <p:cNvSpPr/>
          <p:nvPr/>
        </p:nvSpPr>
        <p:spPr>
          <a:xfrm>
            <a:off x="134257" y="8686800"/>
            <a:ext cx="6571343" cy="430887"/>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*取得いたしました個人情報の取扱について</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ご記入</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いただいた情報は主催者が開催するセミナー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や連絡のみに利用</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の目的には使用いたしません。</a:t>
            </a:r>
          </a:p>
        </p:txBody>
      </p:sp>
    </p:spTree>
    <p:extLst>
      <p:ext uri="{BB962C8B-B14F-4D97-AF65-F5344CB8AC3E}">
        <p14:creationId xmlns:p14="http://schemas.microsoft.com/office/powerpoint/2010/main" val="1545481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5422</TotalTime>
  <Words>344</Words>
  <Application>Microsoft Office PowerPoint</Application>
  <PresentationFormat>A4 210 x 297 mm</PresentationFormat>
  <Paragraphs>97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HGP創英角ﾎﾟｯﾌﾟ体</vt:lpstr>
      <vt:lpstr>Meiryo UI</vt:lpstr>
      <vt:lpstr>ＭＳ Ｐゴシック</vt:lpstr>
      <vt:lpstr>ＭＳ 明朝</vt:lpstr>
      <vt:lpstr>Arial</vt:lpstr>
      <vt:lpstr>Calibri</vt:lpstr>
      <vt:lpstr>Century</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TEMP</dc:creator>
  <cp:lastModifiedBy>村上 昭二</cp:lastModifiedBy>
  <cp:revision>185</cp:revision>
  <cp:lastPrinted>2017-06-29T07:00:39Z</cp:lastPrinted>
  <dcterms:created xsi:type="dcterms:W3CDTF">2014-11-24T03:43:01Z</dcterms:created>
  <dcterms:modified xsi:type="dcterms:W3CDTF">2017-07-04T02:18:16Z</dcterms:modified>
</cp:coreProperties>
</file>